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77" r:id="rId12"/>
    <p:sldId id="267" r:id="rId13"/>
    <p:sldId id="273" r:id="rId14"/>
    <p:sldId id="274" r:id="rId15"/>
    <p:sldId id="275" r:id="rId16"/>
    <p:sldId id="276" r:id="rId17"/>
    <p:sldId id="268" r:id="rId18"/>
    <p:sldId id="269" r:id="rId19"/>
    <p:sldId id="270" r:id="rId20"/>
    <p:sldId id="271" r:id="rId21"/>
    <p:sldId id="27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16" autoAdjust="0"/>
    <p:restoredTop sz="94660"/>
  </p:normalViewPr>
  <p:slideViewPr>
    <p:cSldViewPr snapToGrid="0">
      <p:cViewPr varScale="1">
        <p:scale>
          <a:sx n="118" d="100"/>
          <a:sy n="118" d="100"/>
        </p:scale>
        <p:origin x="240"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9/07/23</a:t>
            </a:fld>
            <a:endParaRPr lang="en-NZ"/>
          </a:p>
        </p:txBody>
      </p:sp>
      <p:sp>
        <p:nvSpPr>
          <p:cNvPr id="5" name="Footer Placeholder 4"/>
          <p:cNvSpPr>
            <a:spLocks noGrp="1"/>
          </p:cNvSpPr>
          <p:nvPr>
            <p:ph type="ftr" sz="quarter" idx="11"/>
          </p:nvPr>
        </p:nvSpPr>
        <p:spPr>
          <a:xfrm>
            <a:off x="2416500" y="329307"/>
            <a:ext cx="4973915" cy="309201"/>
          </a:xfrm>
        </p:spPr>
        <p:txBody>
          <a:bodyPr/>
          <a:lstStyle/>
          <a:p>
            <a:endParaRPr lang="en-NZ"/>
          </a:p>
        </p:txBody>
      </p:sp>
      <p:sp>
        <p:nvSpPr>
          <p:cNvPr id="6" name="Slide Number Placeholder 5"/>
          <p:cNvSpPr>
            <a:spLocks noGrp="1"/>
          </p:cNvSpPr>
          <p:nvPr>
            <p:ph type="sldNum" sz="quarter" idx="12"/>
          </p:nvPr>
        </p:nvSpPr>
        <p:spPr>
          <a:xfrm>
            <a:off x="1437664" y="798973"/>
            <a:ext cx="811019" cy="503578"/>
          </a:xfrm>
        </p:spPr>
        <p:txBody>
          <a:bodyPr/>
          <a:lstStyle/>
          <a:p>
            <a:fld id="{278D761C-0374-4656-8BAA-018BE30BB735}" type="slidenum">
              <a:rPr lang="en-NZ" smtClean="0"/>
              <a:t>‹#›</a:t>
            </a:fld>
            <a:endParaRPr lang="en-NZ"/>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042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9/07/23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7531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9/07/23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9761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C74B5A-F196-485E-B85E-6D60ABA13E76}" type="datetimeFigureOut">
              <a:rPr lang="en-NZ" smtClean="0"/>
              <a:t>9/07/23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6829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C74B5A-F196-485E-B85E-6D60ABA13E76}" type="datetimeFigureOut">
              <a:rPr lang="en-NZ" smtClean="0"/>
              <a:t>9/07/23</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78D761C-0374-4656-8BAA-018BE30BB735}" type="slidenum">
              <a:rPr lang="en-NZ" smtClean="0"/>
              <a:t>‹#›</a:t>
            </a:fld>
            <a:endParaRPr lang="en-NZ"/>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83635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C74B5A-F196-485E-B85E-6D60ABA13E76}" type="datetimeFigureOut">
              <a:rPr lang="en-NZ" smtClean="0"/>
              <a:t>9/07/23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2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C74B5A-F196-485E-B85E-6D60ABA13E76}" type="datetimeFigureOut">
              <a:rPr lang="en-NZ" smtClean="0"/>
              <a:t>9/07/23</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78D761C-0374-4656-8BAA-018BE30BB735}" type="slidenum">
              <a:rPr lang="en-NZ" smtClean="0"/>
              <a:t>‹#›</a:t>
            </a:fld>
            <a:endParaRPr lang="en-NZ"/>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529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C74B5A-F196-485E-B85E-6D60ABA13E76}" type="datetimeFigureOut">
              <a:rPr lang="en-NZ" smtClean="0"/>
              <a:t>9/07/23</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78D761C-0374-4656-8BAA-018BE30BB735}" type="slidenum">
              <a:rPr lang="en-NZ" smtClean="0"/>
              <a:t>‹#›</a:t>
            </a:fld>
            <a:endParaRPr lang="en-NZ"/>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244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74B5A-F196-485E-B85E-6D60ABA13E76}" type="datetimeFigureOut">
              <a:rPr lang="en-NZ" smtClean="0"/>
              <a:t>9/07/23</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78D761C-0374-4656-8BAA-018BE30BB735}" type="slidenum">
              <a:rPr lang="en-NZ" smtClean="0"/>
              <a:t>‹#›</a:t>
            </a:fld>
            <a:endParaRPr lang="en-NZ"/>
          </a:p>
        </p:txBody>
      </p:sp>
    </p:spTree>
    <p:extLst>
      <p:ext uri="{BB962C8B-B14F-4D97-AF65-F5344CB8AC3E}">
        <p14:creationId xmlns:p14="http://schemas.microsoft.com/office/powerpoint/2010/main" val="3688093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C74B5A-F196-485E-B85E-6D60ABA13E76}" type="datetimeFigureOut">
              <a:rPr lang="en-NZ" smtClean="0"/>
              <a:t>9/07/23</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361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6C74B5A-F196-485E-B85E-6D60ABA13E76}" type="datetimeFigureOut">
              <a:rPr lang="en-NZ" smtClean="0"/>
              <a:t>9/07/23</a:t>
            </a:fld>
            <a:endParaRPr lang="en-NZ"/>
          </a:p>
        </p:txBody>
      </p:sp>
      <p:sp>
        <p:nvSpPr>
          <p:cNvPr id="6" name="Footer Placeholder 5"/>
          <p:cNvSpPr>
            <a:spLocks noGrp="1"/>
          </p:cNvSpPr>
          <p:nvPr>
            <p:ph type="ftr" sz="quarter" idx="11"/>
          </p:nvPr>
        </p:nvSpPr>
        <p:spPr>
          <a:xfrm>
            <a:off x="1447382" y="318640"/>
            <a:ext cx="5541004" cy="320931"/>
          </a:xfrm>
        </p:spPr>
        <p:txBody>
          <a:bodyPr/>
          <a:lstStyle/>
          <a:p>
            <a:endParaRPr lang="en-NZ"/>
          </a:p>
        </p:txBody>
      </p:sp>
      <p:sp>
        <p:nvSpPr>
          <p:cNvPr id="7" name="Slide Number Placeholder 6"/>
          <p:cNvSpPr>
            <a:spLocks noGrp="1"/>
          </p:cNvSpPr>
          <p:nvPr>
            <p:ph type="sldNum" sz="quarter" idx="12"/>
          </p:nvPr>
        </p:nvSpPr>
        <p:spPr/>
        <p:txBody>
          <a:bodyPr/>
          <a:lstStyle/>
          <a:p>
            <a:fld id="{278D761C-0374-4656-8BAA-018BE30BB735}" type="slidenum">
              <a:rPr lang="en-NZ" smtClean="0"/>
              <a:t>‹#›</a:t>
            </a:fld>
            <a:endParaRPr lang="en-NZ"/>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605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6C74B5A-F196-485E-B85E-6D60ABA13E76}" type="datetimeFigureOut">
              <a:rPr lang="en-NZ" smtClean="0"/>
              <a:t>9/07/23</a:t>
            </a:fld>
            <a:endParaRPr lang="en-NZ"/>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78D761C-0374-4656-8BAA-018BE30BB735}" type="slidenum">
              <a:rPr lang="en-NZ" smtClean="0"/>
              <a:t>‹#›</a:t>
            </a:fld>
            <a:endParaRPr lang="en-NZ"/>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43868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A9AD-5F92-4B43-9871-62118F78ACF3}"/>
              </a:ext>
            </a:extLst>
          </p:cNvPr>
          <p:cNvSpPr>
            <a:spLocks noGrp="1"/>
          </p:cNvSpPr>
          <p:nvPr>
            <p:ph type="ctrTitle"/>
          </p:nvPr>
        </p:nvSpPr>
        <p:spPr/>
        <p:txBody>
          <a:bodyPr/>
          <a:lstStyle/>
          <a:p>
            <a:r>
              <a:rPr lang="en-NZ" dirty="0"/>
              <a:t>Leader Training</a:t>
            </a:r>
          </a:p>
        </p:txBody>
      </p:sp>
      <p:sp>
        <p:nvSpPr>
          <p:cNvPr id="3" name="Subtitle 2">
            <a:extLst>
              <a:ext uri="{FF2B5EF4-FFF2-40B4-BE49-F238E27FC236}">
                <a16:creationId xmlns:a16="http://schemas.microsoft.com/office/drawing/2014/main" id="{68C4442E-FD3F-418B-A080-719F05EF57D5}"/>
              </a:ext>
            </a:extLst>
          </p:cNvPr>
          <p:cNvSpPr>
            <a:spLocks noGrp="1"/>
          </p:cNvSpPr>
          <p:nvPr>
            <p:ph type="subTitle" idx="1"/>
          </p:nvPr>
        </p:nvSpPr>
        <p:spPr/>
        <p:txBody>
          <a:bodyPr/>
          <a:lstStyle/>
          <a:p>
            <a:pPr algn="r"/>
            <a:r>
              <a:rPr lang="en-NZ" dirty="0"/>
              <a:t>Our Vision:     “To demonstrate god’s love to all who come to camp”</a:t>
            </a:r>
          </a:p>
        </p:txBody>
      </p:sp>
    </p:spTree>
    <p:extLst>
      <p:ext uri="{BB962C8B-B14F-4D97-AF65-F5344CB8AC3E}">
        <p14:creationId xmlns:p14="http://schemas.microsoft.com/office/powerpoint/2010/main" val="96895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5A95-47F4-43CE-9958-2DAD6108700E}"/>
              </a:ext>
            </a:extLst>
          </p:cNvPr>
          <p:cNvSpPr>
            <a:spLocks noGrp="1"/>
          </p:cNvSpPr>
          <p:nvPr>
            <p:ph type="title"/>
          </p:nvPr>
        </p:nvSpPr>
        <p:spPr/>
        <p:txBody>
          <a:bodyPr/>
          <a:lstStyle/>
          <a:p>
            <a:r>
              <a:rPr lang="en-NZ" dirty="0"/>
              <a:t>Meal times</a:t>
            </a:r>
          </a:p>
        </p:txBody>
      </p:sp>
      <p:sp>
        <p:nvSpPr>
          <p:cNvPr id="3" name="Content Placeholder 2">
            <a:extLst>
              <a:ext uri="{FF2B5EF4-FFF2-40B4-BE49-F238E27FC236}">
                <a16:creationId xmlns:a16="http://schemas.microsoft.com/office/drawing/2014/main" id="{67D3022F-42F0-4BFF-BE03-F3DDB157BAB4}"/>
              </a:ext>
            </a:extLst>
          </p:cNvPr>
          <p:cNvSpPr>
            <a:spLocks noGrp="1"/>
          </p:cNvSpPr>
          <p:nvPr>
            <p:ph idx="1"/>
          </p:nvPr>
        </p:nvSpPr>
        <p:spPr/>
        <p:txBody>
          <a:bodyPr>
            <a:normAutofit fontScale="85000" lnSpcReduction="20000"/>
          </a:bodyPr>
          <a:lstStyle/>
          <a:p>
            <a:r>
              <a:rPr lang="en-NZ" dirty="0"/>
              <a:t>Hands need to be washed on way to dining room (Girls and Boys Public Bathrooms, Laundry Sink</a:t>
            </a:r>
          </a:p>
          <a:p>
            <a:r>
              <a:rPr lang="en-NZ" dirty="0"/>
              <a:t>Grace in lines outside dining hall</a:t>
            </a:r>
          </a:p>
          <a:p>
            <a:r>
              <a:rPr lang="en-NZ" dirty="0"/>
              <a:t>Hands sanitised on way in</a:t>
            </a:r>
          </a:p>
          <a:p>
            <a:r>
              <a:rPr lang="en-NZ" dirty="0"/>
              <a:t>Buffet served by PAs</a:t>
            </a:r>
          </a:p>
          <a:p>
            <a:r>
              <a:rPr lang="en-NZ" dirty="0"/>
              <a:t>Dining Hall is for sitting in NOT walking/running around</a:t>
            </a:r>
          </a:p>
          <a:p>
            <a:r>
              <a:rPr lang="en-NZ" dirty="0"/>
              <a:t>Wait for seconds to be announced</a:t>
            </a:r>
          </a:p>
          <a:p>
            <a:r>
              <a:rPr lang="en-NZ" dirty="0"/>
              <a:t>Games Team Meal Game</a:t>
            </a:r>
          </a:p>
          <a:p>
            <a:r>
              <a:rPr lang="en-NZ" dirty="0"/>
              <a:t>Plates scraped and rinsed then stacked for Duty Team</a:t>
            </a:r>
          </a:p>
          <a:p>
            <a:r>
              <a:rPr lang="en-NZ" dirty="0"/>
              <a:t>Duties/Free Time to follow</a:t>
            </a:r>
          </a:p>
        </p:txBody>
      </p:sp>
    </p:spTree>
    <p:extLst>
      <p:ext uri="{BB962C8B-B14F-4D97-AF65-F5344CB8AC3E}">
        <p14:creationId xmlns:p14="http://schemas.microsoft.com/office/powerpoint/2010/main" val="3611562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F38CB-AD88-AD30-0518-5888F1E117C6}"/>
              </a:ext>
            </a:extLst>
          </p:cNvPr>
          <p:cNvSpPr>
            <a:spLocks noGrp="1"/>
          </p:cNvSpPr>
          <p:nvPr>
            <p:ph type="title"/>
          </p:nvPr>
        </p:nvSpPr>
        <p:spPr/>
        <p:txBody>
          <a:bodyPr/>
          <a:lstStyle/>
          <a:p>
            <a:r>
              <a:rPr lang="en-US" dirty="0"/>
              <a:t>Disclosures</a:t>
            </a:r>
          </a:p>
        </p:txBody>
      </p:sp>
      <p:sp>
        <p:nvSpPr>
          <p:cNvPr id="3" name="Content Placeholder 2">
            <a:extLst>
              <a:ext uri="{FF2B5EF4-FFF2-40B4-BE49-F238E27FC236}">
                <a16:creationId xmlns:a16="http://schemas.microsoft.com/office/drawing/2014/main" id="{592F08B5-F8C0-7338-16B0-4D57682223A5}"/>
              </a:ext>
            </a:extLst>
          </p:cNvPr>
          <p:cNvSpPr>
            <a:spLocks noGrp="1"/>
          </p:cNvSpPr>
          <p:nvPr>
            <p:ph idx="1"/>
          </p:nvPr>
        </p:nvSpPr>
        <p:spPr/>
        <p:txBody>
          <a:bodyPr>
            <a:normAutofit fontScale="77500" lnSpcReduction="20000"/>
          </a:bodyPr>
          <a:lstStyle/>
          <a:p>
            <a:r>
              <a:rPr lang="en-US" dirty="0"/>
              <a:t>Due to the close relationships we develop with our campers there is a chance that a camper may disclose that unsafe things are being done or are happening to them at home. While this is unlikely it is important, we are prepared and know what to do if it does happen.</a:t>
            </a:r>
          </a:p>
          <a:p>
            <a:r>
              <a:rPr lang="en-US" dirty="0"/>
              <a:t>If a camper discloses something unsafe is happening to them, it is important you try to avoid any knee jerk reactions (e.g. gasping / looking shocked) and that you listen carefully to what they are telling you. After they have told you it is important to reassure them that they did the right thing and that they are safe. </a:t>
            </a:r>
          </a:p>
          <a:p>
            <a:r>
              <a:rPr lang="en-US" dirty="0"/>
              <a:t>Don’t ask any questions or try to lead the conversation. </a:t>
            </a:r>
            <a:r>
              <a:rPr lang="en-US" dirty="0" err="1"/>
              <a:t>e.g</a:t>
            </a:r>
            <a:r>
              <a:rPr lang="en-US" dirty="0"/>
              <a:t> “Why do you think your dad did that?” or “What happened after that?”</a:t>
            </a:r>
          </a:p>
          <a:p>
            <a:r>
              <a:rPr lang="en-US" dirty="0"/>
              <a:t>Notify Camp Coordinator and/or Camp Manager immediately.</a:t>
            </a:r>
          </a:p>
          <a:p>
            <a:r>
              <a:rPr lang="en-US" dirty="0"/>
              <a:t>This process also applies for if another leader discloses something unsafe happening to them.</a:t>
            </a:r>
          </a:p>
          <a:p>
            <a:r>
              <a:rPr lang="en-US" dirty="0"/>
              <a:t>If something unsafe is happening to you please reach out to us, we would love to help.</a:t>
            </a:r>
          </a:p>
          <a:p>
            <a:endParaRPr lang="en-US" dirty="0"/>
          </a:p>
        </p:txBody>
      </p:sp>
    </p:spTree>
    <p:extLst>
      <p:ext uri="{BB962C8B-B14F-4D97-AF65-F5344CB8AC3E}">
        <p14:creationId xmlns:p14="http://schemas.microsoft.com/office/powerpoint/2010/main" val="4256892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71DAA-3FDB-4CDE-9230-F279FFFD5040}"/>
              </a:ext>
            </a:extLst>
          </p:cNvPr>
          <p:cNvSpPr>
            <a:spLocks noGrp="1"/>
          </p:cNvSpPr>
          <p:nvPr>
            <p:ph type="title"/>
          </p:nvPr>
        </p:nvSpPr>
        <p:spPr/>
        <p:txBody>
          <a:bodyPr/>
          <a:lstStyle/>
          <a:p>
            <a:r>
              <a:rPr lang="en-NZ" dirty="0"/>
              <a:t>Creating positive team culture</a:t>
            </a:r>
          </a:p>
        </p:txBody>
      </p:sp>
      <p:sp>
        <p:nvSpPr>
          <p:cNvPr id="3" name="Content Placeholder 2">
            <a:extLst>
              <a:ext uri="{FF2B5EF4-FFF2-40B4-BE49-F238E27FC236}">
                <a16:creationId xmlns:a16="http://schemas.microsoft.com/office/drawing/2014/main" id="{C8308192-F659-4038-8C86-716A6E7491C4}"/>
              </a:ext>
            </a:extLst>
          </p:cNvPr>
          <p:cNvSpPr>
            <a:spLocks noGrp="1"/>
          </p:cNvSpPr>
          <p:nvPr>
            <p:ph idx="1"/>
          </p:nvPr>
        </p:nvSpPr>
        <p:spPr/>
        <p:txBody>
          <a:bodyPr>
            <a:normAutofit fontScale="92500"/>
          </a:bodyPr>
          <a:lstStyle/>
          <a:p>
            <a:r>
              <a:rPr lang="en-NZ" dirty="0"/>
              <a:t>Forming, Norming, Storming, Performing</a:t>
            </a:r>
          </a:p>
          <a:p>
            <a:r>
              <a:rPr lang="en-NZ" dirty="0"/>
              <a:t>You as leaders set the culture of your team. How you act towards your co-leaders, other helpers and campers is generally the behaviour that will be mirrored. Set expectations early. </a:t>
            </a:r>
          </a:p>
          <a:p>
            <a:r>
              <a:rPr lang="en-NZ" dirty="0"/>
              <a:t>Encourage positive behaviour</a:t>
            </a:r>
          </a:p>
          <a:p>
            <a:r>
              <a:rPr lang="en-NZ" dirty="0"/>
              <a:t>Continued Unwanted Behaviour: Leader &gt; Senior Leader &gt; Head Girl/Boy &gt; Camp Parents &gt; Levi/Dave/Melissa</a:t>
            </a:r>
          </a:p>
          <a:p>
            <a:r>
              <a:rPr lang="en-NZ" dirty="0"/>
              <a:t>We want to see kids who are behaving negatively as soon as possible (even if that means skipping a few levels)</a:t>
            </a:r>
          </a:p>
          <a:p>
            <a:endParaRPr lang="en-NZ" dirty="0"/>
          </a:p>
        </p:txBody>
      </p:sp>
    </p:spTree>
    <p:extLst>
      <p:ext uri="{BB962C8B-B14F-4D97-AF65-F5344CB8AC3E}">
        <p14:creationId xmlns:p14="http://schemas.microsoft.com/office/powerpoint/2010/main" val="3767709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23EE-F111-E02F-1746-41CE80A1D90B}"/>
              </a:ext>
            </a:extLst>
          </p:cNvPr>
          <p:cNvSpPr>
            <a:spLocks noGrp="1"/>
          </p:cNvSpPr>
          <p:nvPr>
            <p:ph type="title"/>
          </p:nvPr>
        </p:nvSpPr>
        <p:spPr/>
        <p:txBody>
          <a:bodyPr/>
          <a:lstStyle/>
          <a:p>
            <a:r>
              <a:rPr lang="en-US" dirty="0"/>
              <a:t>Gossip / Bad Chat</a:t>
            </a:r>
          </a:p>
        </p:txBody>
      </p:sp>
      <p:sp>
        <p:nvSpPr>
          <p:cNvPr id="3" name="Content Placeholder 2">
            <a:extLst>
              <a:ext uri="{FF2B5EF4-FFF2-40B4-BE49-F238E27FC236}">
                <a16:creationId xmlns:a16="http://schemas.microsoft.com/office/drawing/2014/main" id="{8A6BD49C-0E74-DED6-EB19-61695A5351AC}"/>
              </a:ext>
            </a:extLst>
          </p:cNvPr>
          <p:cNvSpPr>
            <a:spLocks noGrp="1"/>
          </p:cNvSpPr>
          <p:nvPr>
            <p:ph idx="1"/>
          </p:nvPr>
        </p:nvSpPr>
        <p:spPr/>
        <p:txBody>
          <a:bodyPr>
            <a:normAutofit fontScale="92500"/>
          </a:bodyPr>
          <a:lstStyle/>
          <a:p>
            <a:r>
              <a:rPr lang="en-US" dirty="0"/>
              <a:t>Ephesians 4:29 – “Do not let any unwholesome </a:t>
            </a:r>
            <a:r>
              <a:rPr lang="en-US" dirty="0" err="1"/>
              <a:t>talke</a:t>
            </a:r>
            <a:r>
              <a:rPr lang="en-US" dirty="0"/>
              <a:t> come out of your mouths, but only what is helpful for building up others according to their needs, that it may benefit those who listen.”</a:t>
            </a:r>
          </a:p>
          <a:p>
            <a:r>
              <a:rPr lang="en-US" dirty="0"/>
              <a:t>Camp is not a place for gossip or unwholesome talk of any kind about anyone</a:t>
            </a:r>
          </a:p>
          <a:p>
            <a:r>
              <a:rPr lang="en-US" dirty="0"/>
              <a:t>Ensure discussions about bad behavior are about the behavior and not the camper, hate the behavior but love the person e.g. “Gregg keeps swearing at other members of the group, its really frustrating” vs “Gregg is the worst camper in our group, he’s an idiot”</a:t>
            </a:r>
          </a:p>
          <a:p>
            <a:r>
              <a:rPr lang="en-US" dirty="0"/>
              <a:t>Keep talk in the leaders lounge camp appropriate, if you wouldn’t talk about it in front of your campers don’t talk about it all.</a:t>
            </a:r>
          </a:p>
        </p:txBody>
      </p:sp>
    </p:spTree>
    <p:extLst>
      <p:ext uri="{BB962C8B-B14F-4D97-AF65-F5344CB8AC3E}">
        <p14:creationId xmlns:p14="http://schemas.microsoft.com/office/powerpoint/2010/main" val="2394585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A90D2-4C36-C328-EF2E-754BFB66DF10}"/>
              </a:ext>
            </a:extLst>
          </p:cNvPr>
          <p:cNvSpPr>
            <a:spLocks noGrp="1"/>
          </p:cNvSpPr>
          <p:nvPr>
            <p:ph type="title"/>
          </p:nvPr>
        </p:nvSpPr>
        <p:spPr/>
        <p:txBody>
          <a:bodyPr/>
          <a:lstStyle/>
          <a:p>
            <a:r>
              <a:rPr lang="en-US" dirty="0"/>
              <a:t>Appropriate Clothing</a:t>
            </a:r>
          </a:p>
        </p:txBody>
      </p:sp>
      <p:sp>
        <p:nvSpPr>
          <p:cNvPr id="3" name="Content Placeholder 2">
            <a:extLst>
              <a:ext uri="{FF2B5EF4-FFF2-40B4-BE49-F238E27FC236}">
                <a16:creationId xmlns:a16="http://schemas.microsoft.com/office/drawing/2014/main" id="{CD17AC59-6959-5F46-63D2-0794DF577874}"/>
              </a:ext>
            </a:extLst>
          </p:cNvPr>
          <p:cNvSpPr>
            <a:spLocks noGrp="1"/>
          </p:cNvSpPr>
          <p:nvPr>
            <p:ph idx="1"/>
          </p:nvPr>
        </p:nvSpPr>
        <p:spPr/>
        <p:txBody>
          <a:bodyPr/>
          <a:lstStyle/>
          <a:p>
            <a:r>
              <a:rPr lang="en-US" dirty="0"/>
              <a:t>Ensure as a leader that you are always wearing clothing that is appropriate to camp</a:t>
            </a:r>
          </a:p>
          <a:p>
            <a:r>
              <a:rPr lang="en-US" dirty="0"/>
              <a:t>If it is cold/wet outside wrap up and wear a hoodie and jacket. You cant expect campers to do it if you wont!</a:t>
            </a:r>
          </a:p>
          <a:p>
            <a:r>
              <a:rPr lang="en-US" dirty="0"/>
              <a:t>Use sunscreen</a:t>
            </a:r>
          </a:p>
          <a:p>
            <a:r>
              <a:rPr lang="en-US" dirty="0"/>
              <a:t>Ensure your clothing is modest and not too revealing</a:t>
            </a:r>
          </a:p>
        </p:txBody>
      </p:sp>
    </p:spTree>
    <p:extLst>
      <p:ext uri="{BB962C8B-B14F-4D97-AF65-F5344CB8AC3E}">
        <p14:creationId xmlns:p14="http://schemas.microsoft.com/office/powerpoint/2010/main" val="205715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74E74-4CD5-EDA0-04DE-5B8F45A8AC61}"/>
              </a:ext>
            </a:extLst>
          </p:cNvPr>
          <p:cNvSpPr>
            <a:spLocks noGrp="1"/>
          </p:cNvSpPr>
          <p:nvPr>
            <p:ph type="title"/>
          </p:nvPr>
        </p:nvSpPr>
        <p:spPr/>
        <p:txBody>
          <a:bodyPr/>
          <a:lstStyle/>
          <a:p>
            <a:r>
              <a:rPr lang="en-US" dirty="0"/>
              <a:t>Camp &amp; Social media</a:t>
            </a:r>
          </a:p>
        </p:txBody>
      </p:sp>
      <p:sp>
        <p:nvSpPr>
          <p:cNvPr id="3" name="Content Placeholder 2">
            <a:extLst>
              <a:ext uri="{FF2B5EF4-FFF2-40B4-BE49-F238E27FC236}">
                <a16:creationId xmlns:a16="http://schemas.microsoft.com/office/drawing/2014/main" id="{D6BD26C5-8C9D-C0FB-56C4-F511775EBC19}"/>
              </a:ext>
            </a:extLst>
          </p:cNvPr>
          <p:cNvSpPr>
            <a:spLocks noGrp="1"/>
          </p:cNvSpPr>
          <p:nvPr>
            <p:ph idx="1"/>
          </p:nvPr>
        </p:nvSpPr>
        <p:spPr/>
        <p:txBody>
          <a:bodyPr>
            <a:normAutofit fontScale="77500" lnSpcReduction="20000"/>
          </a:bodyPr>
          <a:lstStyle/>
          <a:p>
            <a:r>
              <a:rPr lang="en-US" dirty="0"/>
              <a:t>It is not appropriate to add or follow campers on any form of social media. Facebook, </a:t>
            </a:r>
            <a:r>
              <a:rPr lang="en-US" dirty="0" err="1"/>
              <a:t>Instargam</a:t>
            </a:r>
            <a:r>
              <a:rPr lang="en-US" dirty="0"/>
              <a:t>, </a:t>
            </a:r>
            <a:r>
              <a:rPr lang="en-US" dirty="0" err="1"/>
              <a:t>Tiktok</a:t>
            </a:r>
            <a:r>
              <a:rPr lang="en-US" dirty="0"/>
              <a:t>, Snapchat, Messenger etc. It is also not appropriate to accept requests or messages from campers. </a:t>
            </a:r>
          </a:p>
          <a:p>
            <a:r>
              <a:rPr lang="en-US" dirty="0"/>
              <a:t>There is a camp leaders group chat and Facebook page. Treat this chat the same as you would a conversation at camp. No gossip, inappropriate chat etc. Do use it for prayer requests and to organize social events!</a:t>
            </a:r>
          </a:p>
          <a:p>
            <a:r>
              <a:rPr lang="en-US" dirty="0"/>
              <a:t>It is an expectation that leaders at Camp Columba uphold their Christian values on their social media.  Anything deemed as being detrimental to the reputation of Camp Columba on any volunteers’ social media will result in discontinuation of their involvement at camp. For example, getting drunk on an Instagram story.</a:t>
            </a:r>
          </a:p>
          <a:p>
            <a:r>
              <a:rPr lang="en-US" dirty="0"/>
              <a:t>Ensure any social media interaction with other leaders / volunteers is appropriate, respectful and loving.</a:t>
            </a:r>
          </a:p>
          <a:p>
            <a:r>
              <a:rPr lang="en-US" dirty="0"/>
              <a:t>If someone is behaving towards you or someone else in an inappropriate way on social media, please let us know.</a:t>
            </a:r>
          </a:p>
          <a:p>
            <a:endParaRPr lang="en-US" dirty="0"/>
          </a:p>
        </p:txBody>
      </p:sp>
    </p:spTree>
    <p:extLst>
      <p:ext uri="{BB962C8B-B14F-4D97-AF65-F5344CB8AC3E}">
        <p14:creationId xmlns:p14="http://schemas.microsoft.com/office/powerpoint/2010/main" val="656262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9907-984B-67AA-B01E-2A085F369F10}"/>
              </a:ext>
            </a:extLst>
          </p:cNvPr>
          <p:cNvSpPr>
            <a:spLocks noGrp="1"/>
          </p:cNvSpPr>
          <p:nvPr>
            <p:ph type="title"/>
          </p:nvPr>
        </p:nvSpPr>
        <p:spPr/>
        <p:txBody>
          <a:bodyPr/>
          <a:lstStyle/>
          <a:p>
            <a:r>
              <a:rPr lang="en-US" dirty="0"/>
              <a:t>Dating at Camp</a:t>
            </a:r>
          </a:p>
        </p:txBody>
      </p:sp>
      <p:sp>
        <p:nvSpPr>
          <p:cNvPr id="3" name="Content Placeholder 2">
            <a:extLst>
              <a:ext uri="{FF2B5EF4-FFF2-40B4-BE49-F238E27FC236}">
                <a16:creationId xmlns:a16="http://schemas.microsoft.com/office/drawing/2014/main" id="{571CCB6C-E76F-0170-EBFE-FF33AFE4D9A3}"/>
              </a:ext>
            </a:extLst>
          </p:cNvPr>
          <p:cNvSpPr>
            <a:spLocks noGrp="1"/>
          </p:cNvSpPr>
          <p:nvPr>
            <p:ph idx="1"/>
          </p:nvPr>
        </p:nvSpPr>
        <p:spPr/>
        <p:txBody>
          <a:bodyPr>
            <a:normAutofit fontScale="92500" lnSpcReduction="20000"/>
          </a:bodyPr>
          <a:lstStyle/>
          <a:p>
            <a:r>
              <a:rPr lang="en-US" dirty="0"/>
              <a:t>Camp is not the place for dating, looking for someone to date or building on a romantic relationship. We come to camp to serve our campers and go closer to God.</a:t>
            </a:r>
          </a:p>
          <a:p>
            <a:r>
              <a:rPr lang="en-US" dirty="0"/>
              <a:t>Cuddling regardless of gender is not appropriate. This also applies to leaders’ meetings and breaks.</a:t>
            </a:r>
          </a:p>
          <a:p>
            <a:r>
              <a:rPr lang="en-US" dirty="0"/>
              <a:t>Flirting is not appropriate</a:t>
            </a:r>
          </a:p>
          <a:p>
            <a:r>
              <a:rPr lang="en-US" dirty="0"/>
              <a:t>We understand that due to the nature of camp some of you may enter a relationship with someone who also attends camp or may already be in one. We are not against this but if that person is your motivation for coming to camp or your motivation for coming to camp is for the person you like we suggest you reevaluate and reflect on whether you should be coming to camp.</a:t>
            </a:r>
          </a:p>
          <a:p>
            <a:endParaRPr lang="en-US" dirty="0"/>
          </a:p>
        </p:txBody>
      </p:sp>
    </p:spTree>
    <p:extLst>
      <p:ext uri="{BB962C8B-B14F-4D97-AF65-F5344CB8AC3E}">
        <p14:creationId xmlns:p14="http://schemas.microsoft.com/office/powerpoint/2010/main" val="3810054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EA0D7-AB06-459D-A4CC-4F737610F067}"/>
              </a:ext>
            </a:extLst>
          </p:cNvPr>
          <p:cNvSpPr>
            <a:spLocks noGrp="1"/>
          </p:cNvSpPr>
          <p:nvPr>
            <p:ph type="title"/>
          </p:nvPr>
        </p:nvSpPr>
        <p:spPr/>
        <p:txBody>
          <a:bodyPr/>
          <a:lstStyle/>
          <a:p>
            <a:r>
              <a:rPr lang="en-NZ" dirty="0"/>
              <a:t>Activities</a:t>
            </a:r>
          </a:p>
        </p:txBody>
      </p:sp>
      <p:sp>
        <p:nvSpPr>
          <p:cNvPr id="3" name="Content Placeholder 2">
            <a:extLst>
              <a:ext uri="{FF2B5EF4-FFF2-40B4-BE49-F238E27FC236}">
                <a16:creationId xmlns:a16="http://schemas.microsoft.com/office/drawing/2014/main" id="{8A81FD38-01A6-4256-A1CC-A4DE5621BC7D}"/>
              </a:ext>
            </a:extLst>
          </p:cNvPr>
          <p:cNvSpPr>
            <a:spLocks noGrp="1"/>
          </p:cNvSpPr>
          <p:nvPr>
            <p:ph idx="1"/>
          </p:nvPr>
        </p:nvSpPr>
        <p:spPr/>
        <p:txBody>
          <a:bodyPr/>
          <a:lstStyle/>
          <a:p>
            <a:r>
              <a:rPr lang="en-NZ" dirty="0"/>
              <a:t>Participation – you cant tell a kid to participate when your not. </a:t>
            </a:r>
          </a:p>
          <a:p>
            <a:r>
              <a:rPr lang="en-NZ" dirty="0"/>
              <a:t>Knowing when to let a kid win and when not to! (This is one of my favourite things to see leaders do)</a:t>
            </a:r>
          </a:p>
          <a:p>
            <a:r>
              <a:rPr lang="en-NZ" dirty="0"/>
              <a:t>Being prepared</a:t>
            </a:r>
          </a:p>
          <a:p>
            <a:r>
              <a:rPr lang="en-NZ" dirty="0"/>
              <a:t>Options if an activity runs short</a:t>
            </a:r>
          </a:p>
          <a:p>
            <a:endParaRPr lang="en-NZ" dirty="0"/>
          </a:p>
        </p:txBody>
      </p:sp>
    </p:spTree>
    <p:extLst>
      <p:ext uri="{BB962C8B-B14F-4D97-AF65-F5344CB8AC3E}">
        <p14:creationId xmlns:p14="http://schemas.microsoft.com/office/powerpoint/2010/main" val="61922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770D7-6CE8-409A-B710-F400C7FA31F5}"/>
              </a:ext>
            </a:extLst>
          </p:cNvPr>
          <p:cNvSpPr>
            <a:spLocks noGrp="1"/>
          </p:cNvSpPr>
          <p:nvPr>
            <p:ph type="title"/>
          </p:nvPr>
        </p:nvSpPr>
        <p:spPr/>
        <p:txBody>
          <a:bodyPr/>
          <a:lstStyle/>
          <a:p>
            <a:r>
              <a:rPr lang="en-NZ" dirty="0"/>
              <a:t>Free Time philosophy</a:t>
            </a:r>
          </a:p>
        </p:txBody>
      </p:sp>
      <p:sp>
        <p:nvSpPr>
          <p:cNvPr id="3" name="Content Placeholder 2">
            <a:extLst>
              <a:ext uri="{FF2B5EF4-FFF2-40B4-BE49-F238E27FC236}">
                <a16:creationId xmlns:a16="http://schemas.microsoft.com/office/drawing/2014/main" id="{48B110E8-9A89-4240-B75D-9F56CC81EDE0}"/>
              </a:ext>
            </a:extLst>
          </p:cNvPr>
          <p:cNvSpPr>
            <a:spLocks noGrp="1"/>
          </p:cNvSpPr>
          <p:nvPr>
            <p:ph idx="1"/>
          </p:nvPr>
        </p:nvSpPr>
        <p:spPr/>
        <p:txBody>
          <a:bodyPr/>
          <a:lstStyle/>
          <a:p>
            <a:r>
              <a:rPr lang="en-NZ" dirty="0"/>
              <a:t>Structured Free Time</a:t>
            </a:r>
          </a:p>
          <a:p>
            <a:r>
              <a:rPr lang="en-NZ" dirty="0"/>
              <a:t>Keeps them busy I the areas we want them to be</a:t>
            </a:r>
          </a:p>
          <a:p>
            <a:r>
              <a:rPr lang="en-NZ" dirty="0"/>
              <a:t>Allows for time to hang out with other campers and leaders</a:t>
            </a:r>
          </a:p>
          <a:p>
            <a:pPr marL="0" indent="0">
              <a:buNone/>
            </a:pPr>
            <a:endParaRPr lang="en-NZ" dirty="0"/>
          </a:p>
        </p:txBody>
      </p:sp>
    </p:spTree>
    <p:extLst>
      <p:ext uri="{BB962C8B-B14F-4D97-AF65-F5344CB8AC3E}">
        <p14:creationId xmlns:p14="http://schemas.microsoft.com/office/powerpoint/2010/main" val="172957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1AA1-60A7-4DC7-8410-4CDAAE51DB03}"/>
              </a:ext>
            </a:extLst>
          </p:cNvPr>
          <p:cNvSpPr>
            <a:spLocks noGrp="1"/>
          </p:cNvSpPr>
          <p:nvPr>
            <p:ph type="title"/>
          </p:nvPr>
        </p:nvSpPr>
        <p:spPr/>
        <p:txBody>
          <a:bodyPr/>
          <a:lstStyle/>
          <a:p>
            <a:r>
              <a:rPr lang="en-NZ" dirty="0"/>
              <a:t>Growing each other into better leaders</a:t>
            </a:r>
          </a:p>
        </p:txBody>
      </p:sp>
      <p:sp>
        <p:nvSpPr>
          <p:cNvPr id="3" name="Content Placeholder 2">
            <a:extLst>
              <a:ext uri="{FF2B5EF4-FFF2-40B4-BE49-F238E27FC236}">
                <a16:creationId xmlns:a16="http://schemas.microsoft.com/office/drawing/2014/main" id="{658FA531-8E89-40B0-8DEC-9CF0FCDDF862}"/>
              </a:ext>
            </a:extLst>
          </p:cNvPr>
          <p:cNvSpPr>
            <a:spLocks noGrp="1"/>
          </p:cNvSpPr>
          <p:nvPr>
            <p:ph idx="1"/>
          </p:nvPr>
        </p:nvSpPr>
        <p:spPr/>
        <p:txBody>
          <a:bodyPr/>
          <a:lstStyle/>
          <a:p>
            <a:r>
              <a:rPr lang="en-NZ" dirty="0"/>
              <a:t>Holding people accountable</a:t>
            </a:r>
          </a:p>
          <a:p>
            <a:r>
              <a:rPr lang="en-NZ" dirty="0"/>
              <a:t>Encouraging others when they are doing well and when they are tired</a:t>
            </a:r>
          </a:p>
          <a:p>
            <a:r>
              <a:rPr lang="en-NZ" dirty="0"/>
              <a:t>Giving each other tips. </a:t>
            </a:r>
          </a:p>
          <a:p>
            <a:endParaRPr lang="en-NZ" dirty="0"/>
          </a:p>
        </p:txBody>
      </p:sp>
    </p:spTree>
    <p:extLst>
      <p:ext uri="{BB962C8B-B14F-4D97-AF65-F5344CB8AC3E}">
        <p14:creationId xmlns:p14="http://schemas.microsoft.com/office/powerpoint/2010/main" val="368263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E2872-3360-4390-8889-30C1BA832D1A}"/>
              </a:ext>
            </a:extLst>
          </p:cNvPr>
          <p:cNvSpPr>
            <a:spLocks noGrp="1"/>
          </p:cNvSpPr>
          <p:nvPr>
            <p:ph type="title"/>
          </p:nvPr>
        </p:nvSpPr>
        <p:spPr/>
        <p:txBody>
          <a:bodyPr/>
          <a:lstStyle/>
          <a:p>
            <a:r>
              <a:rPr lang="en-NZ" dirty="0"/>
              <a:t>The Three s’</a:t>
            </a:r>
            <a:r>
              <a:rPr lang="en-NZ" sz="1800" dirty="0"/>
              <a:t>s</a:t>
            </a:r>
            <a:endParaRPr lang="en-NZ" dirty="0"/>
          </a:p>
        </p:txBody>
      </p:sp>
      <p:sp>
        <p:nvSpPr>
          <p:cNvPr id="3" name="Content Placeholder 2">
            <a:extLst>
              <a:ext uri="{FF2B5EF4-FFF2-40B4-BE49-F238E27FC236}">
                <a16:creationId xmlns:a16="http://schemas.microsoft.com/office/drawing/2014/main" id="{39C1C29F-C783-445B-A35A-DF7FFFBD6674}"/>
              </a:ext>
            </a:extLst>
          </p:cNvPr>
          <p:cNvSpPr>
            <a:spLocks noGrp="1"/>
          </p:cNvSpPr>
          <p:nvPr>
            <p:ph idx="1"/>
          </p:nvPr>
        </p:nvSpPr>
        <p:spPr/>
        <p:txBody>
          <a:bodyPr>
            <a:normAutofit lnSpcReduction="10000"/>
          </a:bodyPr>
          <a:lstStyle/>
          <a:p>
            <a:r>
              <a:rPr lang="en-NZ" dirty="0"/>
              <a:t>Be SAFE</a:t>
            </a:r>
          </a:p>
          <a:p>
            <a:pPr lvl="1"/>
            <a:r>
              <a:rPr lang="en-NZ" dirty="0"/>
              <a:t>At all times it is important that the children are physically, emotionally and spiritually safe. Also that PA’s keep themselves and each other safe. </a:t>
            </a:r>
          </a:p>
          <a:p>
            <a:r>
              <a:rPr lang="en-NZ" dirty="0"/>
              <a:t>Be SEEN</a:t>
            </a:r>
          </a:p>
          <a:p>
            <a:pPr lvl="1"/>
            <a:r>
              <a:rPr lang="en-NZ" dirty="0"/>
              <a:t>Leaders must always be visible to others when they are interacting with campers (Always have 3 people wherever you go (bathrooms etc)</a:t>
            </a:r>
          </a:p>
          <a:p>
            <a:r>
              <a:rPr lang="en-NZ" dirty="0"/>
              <a:t>Be a Servant</a:t>
            </a:r>
          </a:p>
          <a:p>
            <a:pPr lvl="1"/>
            <a:r>
              <a:rPr lang="en-NZ" dirty="0"/>
              <a:t>As Jesus taught us; we must serve other above ourselves. This is the love he demonstrated to us and how Christians are called to live. </a:t>
            </a:r>
          </a:p>
        </p:txBody>
      </p:sp>
    </p:spTree>
    <p:extLst>
      <p:ext uri="{BB962C8B-B14F-4D97-AF65-F5344CB8AC3E}">
        <p14:creationId xmlns:p14="http://schemas.microsoft.com/office/powerpoint/2010/main" val="3462180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1B92-FF6B-45F0-849D-2DC0A0B5A061}"/>
              </a:ext>
            </a:extLst>
          </p:cNvPr>
          <p:cNvSpPr>
            <a:spLocks noGrp="1"/>
          </p:cNvSpPr>
          <p:nvPr>
            <p:ph type="title"/>
          </p:nvPr>
        </p:nvSpPr>
        <p:spPr/>
        <p:txBody>
          <a:bodyPr/>
          <a:lstStyle/>
          <a:p>
            <a:r>
              <a:rPr lang="en-NZ" dirty="0"/>
              <a:t>BREAKs – Take them wisely</a:t>
            </a:r>
          </a:p>
        </p:txBody>
      </p:sp>
      <p:sp>
        <p:nvSpPr>
          <p:cNvPr id="3" name="Content Placeholder 2">
            <a:extLst>
              <a:ext uri="{FF2B5EF4-FFF2-40B4-BE49-F238E27FC236}">
                <a16:creationId xmlns:a16="http://schemas.microsoft.com/office/drawing/2014/main" id="{6F2A2C94-9F62-4BC5-B3D1-BBCF28E8AB65}"/>
              </a:ext>
            </a:extLst>
          </p:cNvPr>
          <p:cNvSpPr>
            <a:spLocks noGrp="1"/>
          </p:cNvSpPr>
          <p:nvPr>
            <p:ph idx="1"/>
          </p:nvPr>
        </p:nvSpPr>
        <p:spPr/>
        <p:txBody>
          <a:bodyPr/>
          <a:lstStyle/>
          <a:p>
            <a:r>
              <a:rPr lang="en-NZ" dirty="0"/>
              <a:t>Introvert vs Extrovert </a:t>
            </a:r>
          </a:p>
          <a:p>
            <a:pPr lvl="1"/>
            <a:r>
              <a:rPr lang="en-NZ" dirty="0"/>
              <a:t>Naps, Quiet Time, Socialising with friends</a:t>
            </a:r>
          </a:p>
          <a:p>
            <a:r>
              <a:rPr lang="en-NZ" dirty="0"/>
              <a:t>Keeping Leader Lounge Tidy – Your stuff lives in your room </a:t>
            </a:r>
            <a:r>
              <a:rPr lang="en-NZ" dirty="0">
                <a:sym typeface="Wingdings" panose="05000000000000000000" pitchFamily="2" charset="2"/>
              </a:rPr>
              <a:t></a:t>
            </a:r>
            <a:endParaRPr lang="en-NZ" dirty="0"/>
          </a:p>
        </p:txBody>
      </p:sp>
    </p:spTree>
    <p:extLst>
      <p:ext uri="{BB962C8B-B14F-4D97-AF65-F5344CB8AC3E}">
        <p14:creationId xmlns:p14="http://schemas.microsoft.com/office/powerpoint/2010/main" val="2714420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BCE98-78E6-478C-81C1-ABEE27068B74}"/>
              </a:ext>
            </a:extLst>
          </p:cNvPr>
          <p:cNvSpPr>
            <a:spLocks noGrp="1"/>
          </p:cNvSpPr>
          <p:nvPr>
            <p:ph type="title"/>
          </p:nvPr>
        </p:nvSpPr>
        <p:spPr/>
        <p:txBody>
          <a:bodyPr/>
          <a:lstStyle/>
          <a:p>
            <a:r>
              <a:rPr lang="en-NZ" dirty="0"/>
              <a:t>Questions</a:t>
            </a:r>
          </a:p>
        </p:txBody>
      </p:sp>
      <p:sp>
        <p:nvSpPr>
          <p:cNvPr id="3" name="Content Placeholder 2">
            <a:extLst>
              <a:ext uri="{FF2B5EF4-FFF2-40B4-BE49-F238E27FC236}">
                <a16:creationId xmlns:a16="http://schemas.microsoft.com/office/drawing/2014/main" id="{DC4ECD93-EEB5-434F-B109-D7DD7DD69DA1}"/>
              </a:ext>
            </a:extLst>
          </p:cNvPr>
          <p:cNvSpPr>
            <a:spLocks noGrp="1"/>
          </p:cNvSpPr>
          <p:nvPr>
            <p:ph idx="1"/>
          </p:nvPr>
        </p:nvSpPr>
        <p:spPr/>
        <p:txBody>
          <a:bodyPr/>
          <a:lstStyle/>
          <a:p>
            <a:endParaRPr lang="en-NZ" dirty="0"/>
          </a:p>
        </p:txBody>
      </p:sp>
    </p:spTree>
    <p:extLst>
      <p:ext uri="{BB962C8B-B14F-4D97-AF65-F5344CB8AC3E}">
        <p14:creationId xmlns:p14="http://schemas.microsoft.com/office/powerpoint/2010/main" val="1138931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6291-4575-4844-8D47-A273D22EFF94}"/>
              </a:ext>
            </a:extLst>
          </p:cNvPr>
          <p:cNvSpPr>
            <a:spLocks noGrp="1"/>
          </p:cNvSpPr>
          <p:nvPr>
            <p:ph type="title"/>
          </p:nvPr>
        </p:nvSpPr>
        <p:spPr/>
        <p:txBody>
          <a:bodyPr/>
          <a:lstStyle/>
          <a:p>
            <a:r>
              <a:rPr lang="en-NZ" dirty="0"/>
              <a:t>Code of conduct </a:t>
            </a:r>
          </a:p>
        </p:txBody>
      </p:sp>
      <p:sp>
        <p:nvSpPr>
          <p:cNvPr id="3" name="Content Placeholder 2">
            <a:extLst>
              <a:ext uri="{FF2B5EF4-FFF2-40B4-BE49-F238E27FC236}">
                <a16:creationId xmlns:a16="http://schemas.microsoft.com/office/drawing/2014/main" id="{73DB869E-BAB6-44F7-9676-3BA08A92B1BA}"/>
              </a:ext>
            </a:extLst>
          </p:cNvPr>
          <p:cNvSpPr>
            <a:spLocks noGrp="1"/>
          </p:cNvSpPr>
          <p:nvPr>
            <p:ph idx="1"/>
          </p:nvPr>
        </p:nvSpPr>
        <p:spPr/>
        <p:txBody>
          <a:bodyPr>
            <a:normAutofit fontScale="85000" lnSpcReduction="20000"/>
          </a:bodyPr>
          <a:lstStyle/>
          <a:p>
            <a:r>
              <a:rPr lang="en-NZ" dirty="0"/>
              <a:t>All visitors must sign in on arrival</a:t>
            </a:r>
          </a:p>
          <a:p>
            <a:r>
              <a:rPr lang="en-NZ" dirty="0"/>
              <a:t>Behaviour should be consistent with that of Bible Believing Christians</a:t>
            </a:r>
          </a:p>
          <a:p>
            <a:r>
              <a:rPr lang="en-NZ" dirty="0"/>
              <a:t>Any vehicles on site must be driven in a sensible and law-abiding manner. </a:t>
            </a:r>
          </a:p>
          <a:p>
            <a:r>
              <a:rPr lang="en-NZ" dirty="0"/>
              <a:t>No PDA</a:t>
            </a:r>
          </a:p>
          <a:p>
            <a:r>
              <a:rPr lang="en-NZ" dirty="0"/>
              <a:t>No campers are allowed in bed with a PA, leader, Jr leader or fellow camper. </a:t>
            </a:r>
          </a:p>
          <a:p>
            <a:r>
              <a:rPr lang="en-NZ" dirty="0"/>
              <a:t>Minimum 2 Leaders per cabin</a:t>
            </a:r>
          </a:p>
          <a:p>
            <a:r>
              <a:rPr lang="en-NZ" dirty="0"/>
              <a:t>Camp is smoke, drug and alcohol free. </a:t>
            </a:r>
          </a:p>
          <a:p>
            <a:r>
              <a:rPr lang="en-NZ" dirty="0"/>
              <a:t>Cell phones must be handed in</a:t>
            </a:r>
          </a:p>
          <a:p>
            <a:r>
              <a:rPr lang="en-NZ" dirty="0"/>
              <a:t>Failure to meet these, could result in being asked to leave. </a:t>
            </a:r>
          </a:p>
          <a:p>
            <a:endParaRPr lang="en-NZ" dirty="0"/>
          </a:p>
        </p:txBody>
      </p:sp>
    </p:spTree>
    <p:extLst>
      <p:ext uri="{BB962C8B-B14F-4D97-AF65-F5344CB8AC3E}">
        <p14:creationId xmlns:p14="http://schemas.microsoft.com/office/powerpoint/2010/main" val="1549469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3A670-8845-4785-B273-DBF3BBD9ADCD}"/>
              </a:ext>
            </a:extLst>
          </p:cNvPr>
          <p:cNvSpPr>
            <a:spLocks noGrp="1"/>
          </p:cNvSpPr>
          <p:nvPr>
            <p:ph type="title"/>
          </p:nvPr>
        </p:nvSpPr>
        <p:spPr/>
        <p:txBody>
          <a:bodyPr/>
          <a:lstStyle/>
          <a:p>
            <a:r>
              <a:rPr lang="en-NZ" dirty="0"/>
              <a:t>Bed wetting</a:t>
            </a:r>
          </a:p>
        </p:txBody>
      </p:sp>
      <p:sp>
        <p:nvSpPr>
          <p:cNvPr id="3" name="Content Placeholder 2">
            <a:extLst>
              <a:ext uri="{FF2B5EF4-FFF2-40B4-BE49-F238E27FC236}">
                <a16:creationId xmlns:a16="http://schemas.microsoft.com/office/drawing/2014/main" id="{AAF6C154-E720-4D92-98F1-8B3B1E7BC1F0}"/>
              </a:ext>
            </a:extLst>
          </p:cNvPr>
          <p:cNvSpPr>
            <a:spLocks noGrp="1"/>
          </p:cNvSpPr>
          <p:nvPr>
            <p:ph idx="1"/>
          </p:nvPr>
        </p:nvSpPr>
        <p:spPr/>
        <p:txBody>
          <a:bodyPr>
            <a:normAutofit lnSpcReduction="10000"/>
          </a:bodyPr>
          <a:lstStyle/>
          <a:p>
            <a:r>
              <a:rPr lang="en-NZ" dirty="0"/>
              <a:t>Morning check of beds everyday!</a:t>
            </a:r>
          </a:p>
          <a:p>
            <a:r>
              <a:rPr lang="en-NZ" dirty="0"/>
              <a:t>If wet:</a:t>
            </a:r>
          </a:p>
          <a:p>
            <a:pPr lvl="1"/>
            <a:r>
              <a:rPr lang="en-NZ" dirty="0"/>
              <a:t>Keep this discreet from other campers</a:t>
            </a:r>
          </a:p>
          <a:p>
            <a:pPr lvl="1"/>
            <a:r>
              <a:rPr lang="en-NZ" dirty="0"/>
              <a:t>Move wet gear to Laundry to be washed (Camp Mum or Dad can help). You may ask them to move it to the drier for you later on and return to Dorm Room</a:t>
            </a:r>
          </a:p>
          <a:p>
            <a:pPr lvl="1"/>
            <a:r>
              <a:rPr lang="en-NZ" dirty="0"/>
              <a:t>Wipe down mattress with disinfectant</a:t>
            </a:r>
          </a:p>
          <a:p>
            <a:pPr lvl="1"/>
            <a:r>
              <a:rPr lang="en-NZ" dirty="0"/>
              <a:t>Make sure the camper has a shower that day</a:t>
            </a:r>
          </a:p>
          <a:p>
            <a:pPr lvl="1"/>
            <a:r>
              <a:rPr lang="en-NZ" dirty="0"/>
              <a:t>Move to bottom bunk</a:t>
            </a:r>
          </a:p>
          <a:p>
            <a:pPr lvl="1"/>
            <a:r>
              <a:rPr lang="en-NZ" dirty="0"/>
              <a:t>Not too much water after dinner. Remind all of cabin to go to toilet before bed. </a:t>
            </a:r>
          </a:p>
        </p:txBody>
      </p:sp>
    </p:spTree>
    <p:extLst>
      <p:ext uri="{BB962C8B-B14F-4D97-AF65-F5344CB8AC3E}">
        <p14:creationId xmlns:p14="http://schemas.microsoft.com/office/powerpoint/2010/main" val="395549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562E4-3125-49DF-B4B8-1E6354BBA8A7}"/>
              </a:ext>
            </a:extLst>
          </p:cNvPr>
          <p:cNvSpPr>
            <a:spLocks noGrp="1"/>
          </p:cNvSpPr>
          <p:nvPr>
            <p:ph type="title"/>
          </p:nvPr>
        </p:nvSpPr>
        <p:spPr/>
        <p:txBody>
          <a:bodyPr/>
          <a:lstStyle/>
          <a:p>
            <a:r>
              <a:rPr lang="en-NZ" dirty="0"/>
              <a:t>Sleep walking, talking and night terrors</a:t>
            </a:r>
          </a:p>
        </p:txBody>
      </p:sp>
      <p:sp>
        <p:nvSpPr>
          <p:cNvPr id="3" name="Content Placeholder 2">
            <a:extLst>
              <a:ext uri="{FF2B5EF4-FFF2-40B4-BE49-F238E27FC236}">
                <a16:creationId xmlns:a16="http://schemas.microsoft.com/office/drawing/2014/main" id="{FDBDB6C4-E37E-407B-A15F-294EAD6E4A73}"/>
              </a:ext>
            </a:extLst>
          </p:cNvPr>
          <p:cNvSpPr>
            <a:spLocks noGrp="1"/>
          </p:cNvSpPr>
          <p:nvPr>
            <p:ph idx="1"/>
          </p:nvPr>
        </p:nvSpPr>
        <p:spPr/>
        <p:txBody>
          <a:bodyPr/>
          <a:lstStyle/>
          <a:p>
            <a:r>
              <a:rPr lang="en-NZ" dirty="0"/>
              <a:t>Sleep Walkers </a:t>
            </a:r>
          </a:p>
          <a:p>
            <a:pPr lvl="1"/>
            <a:r>
              <a:rPr lang="en-NZ" dirty="0"/>
              <a:t>Bottom Bunk</a:t>
            </a:r>
          </a:p>
          <a:p>
            <a:pPr lvl="1"/>
            <a:r>
              <a:rPr lang="en-NZ" dirty="0"/>
              <a:t>If they are up in the night, ask them where they are going quietly. If it’s the bathroom, escort them and calmly make sure they get back to their bed. </a:t>
            </a:r>
          </a:p>
          <a:p>
            <a:pPr lvl="1"/>
            <a:r>
              <a:rPr lang="en-NZ" dirty="0"/>
              <a:t>A Leader should be in the bed closest to the door. If you know you have a sleepwalker in your cabin putting something noisy (plastic bag) on the door handle can be handy. </a:t>
            </a:r>
          </a:p>
          <a:p>
            <a:pPr lvl="1"/>
            <a:r>
              <a:rPr lang="en-NZ" dirty="0"/>
              <a:t>Do not try to wake a sleepwalker, Calmly talk to them and direct them back to their beds. </a:t>
            </a:r>
          </a:p>
          <a:p>
            <a:pPr lvl="1"/>
            <a:endParaRPr lang="en-NZ" dirty="0"/>
          </a:p>
        </p:txBody>
      </p:sp>
    </p:spTree>
    <p:extLst>
      <p:ext uri="{BB962C8B-B14F-4D97-AF65-F5344CB8AC3E}">
        <p14:creationId xmlns:p14="http://schemas.microsoft.com/office/powerpoint/2010/main" val="28022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C7391-B994-4F7C-92BE-85E8654B2D59}"/>
              </a:ext>
            </a:extLst>
          </p:cNvPr>
          <p:cNvSpPr>
            <a:spLocks noGrp="1"/>
          </p:cNvSpPr>
          <p:nvPr>
            <p:ph type="title"/>
          </p:nvPr>
        </p:nvSpPr>
        <p:spPr/>
        <p:txBody>
          <a:bodyPr/>
          <a:lstStyle/>
          <a:p>
            <a:r>
              <a:rPr lang="en-NZ" dirty="0"/>
              <a:t>Stealing </a:t>
            </a:r>
          </a:p>
        </p:txBody>
      </p:sp>
      <p:sp>
        <p:nvSpPr>
          <p:cNvPr id="3" name="Content Placeholder 2">
            <a:extLst>
              <a:ext uri="{FF2B5EF4-FFF2-40B4-BE49-F238E27FC236}">
                <a16:creationId xmlns:a16="http://schemas.microsoft.com/office/drawing/2014/main" id="{4DFE0662-1D3F-4D73-BC25-AD785C0FBFB9}"/>
              </a:ext>
            </a:extLst>
          </p:cNvPr>
          <p:cNvSpPr>
            <a:spLocks noGrp="1"/>
          </p:cNvSpPr>
          <p:nvPr>
            <p:ph idx="1"/>
          </p:nvPr>
        </p:nvSpPr>
        <p:spPr/>
        <p:txBody>
          <a:bodyPr/>
          <a:lstStyle/>
          <a:p>
            <a:r>
              <a:rPr lang="en-NZ" dirty="0"/>
              <a:t>1</a:t>
            </a:r>
            <a:r>
              <a:rPr lang="en-NZ" baseline="30000" dirty="0"/>
              <a:t>st</a:t>
            </a:r>
            <a:r>
              <a:rPr lang="en-NZ" dirty="0"/>
              <a:t>, check again! And again! Keep calm its probably in their bag, have a look with them. </a:t>
            </a:r>
          </a:p>
          <a:p>
            <a:r>
              <a:rPr lang="en-NZ" dirty="0"/>
              <a:t>Still worried go and see camp mum or dad. </a:t>
            </a:r>
          </a:p>
          <a:p>
            <a:r>
              <a:rPr lang="en-NZ" dirty="0"/>
              <a:t>Cell phones should be left at home but if brought can be locked in the office. </a:t>
            </a:r>
          </a:p>
          <a:p>
            <a:r>
              <a:rPr lang="en-NZ" dirty="0"/>
              <a:t>Kids can borrow things and forget to return it – so ask who had it last? </a:t>
            </a:r>
          </a:p>
          <a:p>
            <a:r>
              <a:rPr lang="en-NZ" dirty="0"/>
              <a:t>The best way to not loose things is to ask </a:t>
            </a:r>
          </a:p>
        </p:txBody>
      </p:sp>
    </p:spTree>
    <p:extLst>
      <p:ext uri="{BB962C8B-B14F-4D97-AF65-F5344CB8AC3E}">
        <p14:creationId xmlns:p14="http://schemas.microsoft.com/office/powerpoint/2010/main" val="390048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70C24-FF48-465C-A211-888DF5353B84}"/>
              </a:ext>
            </a:extLst>
          </p:cNvPr>
          <p:cNvSpPr>
            <a:spLocks noGrp="1"/>
          </p:cNvSpPr>
          <p:nvPr>
            <p:ph type="title"/>
          </p:nvPr>
        </p:nvSpPr>
        <p:spPr/>
        <p:txBody>
          <a:bodyPr/>
          <a:lstStyle/>
          <a:p>
            <a:r>
              <a:rPr lang="en-NZ" dirty="0"/>
              <a:t>CAMP nurse</a:t>
            </a:r>
          </a:p>
        </p:txBody>
      </p:sp>
      <p:sp>
        <p:nvSpPr>
          <p:cNvPr id="3" name="Content Placeholder 2">
            <a:extLst>
              <a:ext uri="{FF2B5EF4-FFF2-40B4-BE49-F238E27FC236}">
                <a16:creationId xmlns:a16="http://schemas.microsoft.com/office/drawing/2014/main" id="{3841E2AC-E8A1-4EF2-B6BC-6A58EA611180}"/>
              </a:ext>
            </a:extLst>
          </p:cNvPr>
          <p:cNvSpPr>
            <a:spLocks noGrp="1"/>
          </p:cNvSpPr>
          <p:nvPr>
            <p:ph idx="1"/>
          </p:nvPr>
        </p:nvSpPr>
        <p:spPr/>
        <p:txBody>
          <a:bodyPr/>
          <a:lstStyle/>
          <a:p>
            <a:r>
              <a:rPr lang="en-NZ" dirty="0"/>
              <a:t>Main Roles…</a:t>
            </a:r>
          </a:p>
          <a:p>
            <a:pPr lvl="1"/>
            <a:r>
              <a:rPr lang="en-NZ" dirty="0"/>
              <a:t>Medication</a:t>
            </a:r>
          </a:p>
          <a:p>
            <a:pPr lvl="1"/>
            <a:r>
              <a:rPr lang="en-NZ" dirty="0"/>
              <a:t>Arising Injuries</a:t>
            </a:r>
          </a:p>
          <a:p>
            <a:r>
              <a:rPr lang="en-NZ" dirty="0"/>
              <a:t>What is not their job..</a:t>
            </a:r>
          </a:p>
          <a:p>
            <a:pPr marL="457200" lvl="1" indent="0">
              <a:buNone/>
            </a:pPr>
            <a:endParaRPr lang="en-NZ" dirty="0"/>
          </a:p>
        </p:txBody>
      </p:sp>
    </p:spTree>
    <p:extLst>
      <p:ext uri="{BB962C8B-B14F-4D97-AF65-F5344CB8AC3E}">
        <p14:creationId xmlns:p14="http://schemas.microsoft.com/office/powerpoint/2010/main" val="83123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71FD3-14BE-4060-8789-791713B794D3}"/>
              </a:ext>
            </a:extLst>
          </p:cNvPr>
          <p:cNvSpPr>
            <a:spLocks noGrp="1"/>
          </p:cNvSpPr>
          <p:nvPr>
            <p:ph type="title"/>
          </p:nvPr>
        </p:nvSpPr>
        <p:spPr/>
        <p:txBody>
          <a:bodyPr/>
          <a:lstStyle/>
          <a:p>
            <a:r>
              <a:rPr lang="en-NZ" dirty="0"/>
              <a:t>Near misses</a:t>
            </a:r>
          </a:p>
        </p:txBody>
      </p:sp>
      <p:sp>
        <p:nvSpPr>
          <p:cNvPr id="3" name="Content Placeholder 2">
            <a:extLst>
              <a:ext uri="{FF2B5EF4-FFF2-40B4-BE49-F238E27FC236}">
                <a16:creationId xmlns:a16="http://schemas.microsoft.com/office/drawing/2014/main" id="{9EFA88A5-D58D-4A9F-8991-706A30671CC0}"/>
              </a:ext>
            </a:extLst>
          </p:cNvPr>
          <p:cNvSpPr>
            <a:spLocks noGrp="1"/>
          </p:cNvSpPr>
          <p:nvPr>
            <p:ph idx="1"/>
          </p:nvPr>
        </p:nvSpPr>
        <p:spPr/>
        <p:txBody>
          <a:bodyPr/>
          <a:lstStyle/>
          <a:p>
            <a:r>
              <a:rPr lang="en-NZ" dirty="0"/>
              <a:t>When something could have been an accident but didn’t quite happen</a:t>
            </a:r>
          </a:p>
          <a:p>
            <a:pPr marL="0" indent="0">
              <a:buNone/>
            </a:pPr>
            <a:endParaRPr lang="en-NZ" dirty="0"/>
          </a:p>
        </p:txBody>
      </p:sp>
    </p:spTree>
    <p:extLst>
      <p:ext uri="{BB962C8B-B14F-4D97-AF65-F5344CB8AC3E}">
        <p14:creationId xmlns:p14="http://schemas.microsoft.com/office/powerpoint/2010/main" val="3089143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6D0F-D0C6-4F7C-8444-F8F6C18D116C}"/>
              </a:ext>
            </a:extLst>
          </p:cNvPr>
          <p:cNvSpPr>
            <a:spLocks noGrp="1"/>
          </p:cNvSpPr>
          <p:nvPr>
            <p:ph type="title"/>
          </p:nvPr>
        </p:nvSpPr>
        <p:spPr/>
        <p:txBody>
          <a:bodyPr/>
          <a:lstStyle/>
          <a:p>
            <a:r>
              <a:rPr lang="en-NZ" dirty="0"/>
              <a:t>Bed Times</a:t>
            </a:r>
          </a:p>
        </p:txBody>
      </p:sp>
      <p:sp>
        <p:nvSpPr>
          <p:cNvPr id="3" name="Content Placeholder 2">
            <a:extLst>
              <a:ext uri="{FF2B5EF4-FFF2-40B4-BE49-F238E27FC236}">
                <a16:creationId xmlns:a16="http://schemas.microsoft.com/office/drawing/2014/main" id="{FA38FBBB-6942-4952-A2D2-1134DABFB5A9}"/>
              </a:ext>
            </a:extLst>
          </p:cNvPr>
          <p:cNvSpPr>
            <a:spLocks noGrp="1"/>
          </p:cNvSpPr>
          <p:nvPr>
            <p:ph idx="1"/>
          </p:nvPr>
        </p:nvSpPr>
        <p:spPr/>
        <p:txBody>
          <a:bodyPr/>
          <a:lstStyle/>
          <a:p>
            <a:r>
              <a:rPr lang="en-NZ" dirty="0"/>
              <a:t>Routine and kids knowing what the routine is </a:t>
            </a:r>
            <a:r>
              <a:rPr lang="en-NZ" dirty="0" err="1"/>
              <a:t>is</a:t>
            </a:r>
            <a:r>
              <a:rPr lang="en-NZ" dirty="0"/>
              <a:t> key!</a:t>
            </a:r>
          </a:p>
          <a:p>
            <a:r>
              <a:rPr lang="en-NZ" dirty="0"/>
              <a:t>If a kids does not know what the routine is going to be they have no idea that its time to start winding down. </a:t>
            </a:r>
          </a:p>
          <a:p>
            <a:r>
              <a:rPr lang="en-NZ" dirty="0"/>
              <a:t>As a Cabin set what your expectation is… (For example)</a:t>
            </a:r>
          </a:p>
          <a:p>
            <a:pPr lvl="1"/>
            <a:r>
              <a:rPr lang="en-NZ" dirty="0"/>
              <a:t>You have 10min to be lying down in bed</a:t>
            </a:r>
          </a:p>
          <a:p>
            <a:pPr lvl="1"/>
            <a:r>
              <a:rPr lang="en-NZ" dirty="0"/>
              <a:t>Then __ is going to read a story/tell a story</a:t>
            </a:r>
          </a:p>
          <a:p>
            <a:pPr lvl="1"/>
            <a:r>
              <a:rPr lang="en-NZ" dirty="0"/>
              <a:t>Lights will be out 10 min after that (9:00)</a:t>
            </a:r>
          </a:p>
          <a:p>
            <a:pPr lvl="1"/>
            <a:endParaRPr lang="en-NZ" dirty="0"/>
          </a:p>
          <a:p>
            <a:endParaRPr lang="en-NZ" dirty="0"/>
          </a:p>
        </p:txBody>
      </p:sp>
    </p:spTree>
    <p:extLst>
      <p:ext uri="{BB962C8B-B14F-4D97-AF65-F5344CB8AC3E}">
        <p14:creationId xmlns:p14="http://schemas.microsoft.com/office/powerpoint/2010/main" val="86317395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15353</TotalTime>
  <Words>1569</Words>
  <Application>Microsoft Macintosh PowerPoint</Application>
  <PresentationFormat>Widescreen</PresentationFormat>
  <Paragraphs>116</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Gill Sans MT</vt:lpstr>
      <vt:lpstr>Gallery</vt:lpstr>
      <vt:lpstr>Leader Training</vt:lpstr>
      <vt:lpstr>The Three s’s</vt:lpstr>
      <vt:lpstr>Code of conduct </vt:lpstr>
      <vt:lpstr>Bed wetting</vt:lpstr>
      <vt:lpstr>Sleep walking, talking and night terrors</vt:lpstr>
      <vt:lpstr>Stealing </vt:lpstr>
      <vt:lpstr>CAMP nurse</vt:lpstr>
      <vt:lpstr>Near misses</vt:lpstr>
      <vt:lpstr>Bed Times</vt:lpstr>
      <vt:lpstr>Meal times</vt:lpstr>
      <vt:lpstr>Disclosures</vt:lpstr>
      <vt:lpstr>Creating positive team culture</vt:lpstr>
      <vt:lpstr>Gossip / Bad Chat</vt:lpstr>
      <vt:lpstr>Appropriate Clothing</vt:lpstr>
      <vt:lpstr>Camp &amp; Social media</vt:lpstr>
      <vt:lpstr>Dating at Camp</vt:lpstr>
      <vt:lpstr>Activities</vt:lpstr>
      <vt:lpstr>Free Time philosophy</vt:lpstr>
      <vt:lpstr>Growing each other into better leaders</vt:lpstr>
      <vt:lpstr>BREAKs – Take them wisely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 Training</dc:title>
  <dc:creator>Owner</dc:creator>
  <cp:lastModifiedBy>Camp Columba</cp:lastModifiedBy>
  <cp:revision>17</cp:revision>
  <dcterms:created xsi:type="dcterms:W3CDTF">2020-09-29T21:57:25Z</dcterms:created>
  <dcterms:modified xsi:type="dcterms:W3CDTF">2023-07-14T22:49:47Z</dcterms:modified>
</cp:coreProperties>
</file>